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7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2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2b88f5d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专题3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双气缸问题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7025800008f091d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7.jpeg"/><Relationship Id="rId1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5.jpeg"/><Relationship Id="rId1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20.jpeg"/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1_1#e522e1ffd?vop=1&amp;pid=4748b0090&amp;color=0,0,0&amp;vtp=1&amp;bt=1&amp;bbb=1&amp;hb=1"/>
              <p:cNvSpPr/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[四川眉山仁寿一中2025高二下期中]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如图所示，用一个带有阀门的细管将横截面积均为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的导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热气缸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连通.气缸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的内深度为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的左端和轻质活塞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用原长为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的弹簧连接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初始时弹簧处于原长）.现将阀门关闭，由气缸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管口放入活塞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，活塞稳定后距离气缸底部为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之后打开阀门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中气体缓慢流入气缸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，系统在活塞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恰不接触缸底部时稳定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.已知两活塞均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光滑且密闭性良好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，环境温度恒定，大气压强为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，缸内气体均可视为理想气体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，忽略细管和弹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簧的体积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11_1#e522e1ffd?vop=1&amp;pid=4748b009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2409" b="-16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1_2#e522e1ffd?vop=1&amp;pid=4748b009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7258" y="3817054"/>
            <a:ext cx="2134436" cy="20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2_1#b89f7dabb?vop=1&amp;pid=e522e1ffd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2_1#b89f7dabb?vop=1&amp;pid=e522e1ff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3_1#b89f7dabb?vop=1&amp;vop=1&amp;pid=e522e1ffd&amp;color=0,0,0&amp;vtp=1&amp;bbb=1"/>
              <p:cNvSpPr/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𝑺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𝒈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13_1#b89f7dabb?vop=1&amp;vop=1&amp;pid=e522e1ff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4_1#b89f7dabb?vop=1&amp;vop=1&amp;pid=e522e1ffd&amp;color=0,0,0&amp;vtp=1&amp;bbb=1"/>
              <p:cNvSpPr/>
              <p:nvPr/>
            </p:nvSpPr>
            <p:spPr>
              <a:xfrm>
                <a:off x="722376" y="1921134"/>
                <a:ext cx="10753344" cy="152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稳定时气缸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.初始稳定时,对活塞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由玻意耳定律可知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14_1#b89f7dabb?vop=1&amp;vop=1&amp;pid=e522e1ff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1134"/>
                <a:ext cx="10753344" cy="1524000"/>
              </a:xfrm>
              <a:prstGeom prst="rect">
                <a:avLst/>
              </a:prstGeom>
              <a:blipFill rotWithShape="1">
                <a:blip r:embed="rId3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5_1#6336ec8e7?vop=1&amp;pid=e522e1ffd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（2）弹簧的劲度系数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5_1#6336ec8e7?vop=1&amp;pid=e522e1ff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6_1#6336ec8e7?vop=1&amp;vop=1&amp;pid=e522e1ffd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𝟖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𝑺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𝑯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16_1#6336ec8e7?vop=1&amp;vop=1&amp;pid=e522e1ff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7_1#6336ec8e7?vop=1&amp;vop=1&amp;pid=e522e1ffd&amp;color=0,0,0&amp;vtp=1&amp;bbb=1"/>
              <p:cNvSpPr/>
              <p:nvPr/>
            </p:nvSpPr>
            <p:spPr>
              <a:xfrm>
                <a:off x="722376" y="1996064"/>
                <a:ext cx="10753344" cy="1422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设打开阀门后,活塞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移动的距离为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.由玻意耳定律可知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最终稳定时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17_1#6336ec8e7?vop=1&amp;vop=1&amp;pid=e522e1ff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64"/>
                <a:ext cx="10753344" cy="1422400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8_1#12f49e0f3?vop=1&amp;pid=4748b0090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[福建宁德2025阶段测试]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如图所示，两个固定的导热良好的足够长的气缸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水平放置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水平轻质硬杆连接的两个活塞面积分别为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.两气缸通过一带阀门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管连通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，最初阀门关闭，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内有理想气体，初始温度为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内为真空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.初始状态时两活塞分别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与各自气缸底的距离为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，活塞静止.（不计一切摩擦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，细管体积可忽略不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内有体积不计的加热装置，图中未画出，设环境温度始终为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，外界大气压强为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18_1#12f49e0f3?vop=1&amp;pid=4748b009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004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8_2#12f49e0f3?vop=1&amp;pid=4748b009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4608" y="3332803"/>
            <a:ext cx="2459736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9_1#386abc5c5?vop=1&amp;pid=12f49e0f3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（1）当阀门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关闭时，在气缸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安装绝热装置，同时对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内气体缓慢加热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，求当右侧活塞刚好运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动到距气缸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底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内气体的热力学温度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及压强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9_1#386abc5c5?vop=1&amp;pid=12f49e0f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0_1#386abc5c5?vop=1&amp;vop=1&amp;pid=12f49e0f3&amp;color=0,0,0&amp;vtp=1&amp;bbb=1"/>
              <p:cNvSpPr/>
              <p:nvPr/>
            </p:nvSpPr>
            <p:spPr>
              <a:xfrm>
                <a:off x="722376" y="1834203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𝟑𝟑𝟕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</m:den>
                    </m:f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20_1#386abc5c5?vop=1&amp;vop=1&amp;pid=12f49e0f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605409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1_1#386abc5c5?vop=1&amp;vop=1&amp;pid=12f49e0f3&amp;color=0,0,0&amp;vtp=1&amp;bbb=1&amp;hb=1"/>
              <p:cNvSpPr/>
              <p:nvPr/>
            </p:nvSpPr>
            <p:spPr>
              <a:xfrm>
                <a:off x="722376" y="2443739"/>
                <a:ext cx="10753344" cy="31911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关闭时,对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内气体加热,温度升高,气体压强不变,为等压变化,对于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,初态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,末态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—吕萨克定律有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337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以两活塞整体为研究对象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,根据受力平衡得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21_1#386abc5c5?vop=1&amp;vop=1&amp;pid=12f49e0f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443739"/>
                <a:ext cx="10753344" cy="3191129"/>
              </a:xfrm>
              <a:prstGeom prst="rect">
                <a:avLst/>
              </a:prstGeom>
              <a:blipFill rotWithShape="1">
                <a:blip r:embed="rId3"/>
                <a:stretch>
                  <a:fillRect l="-4" t="-8" b="-14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2_1#c73b5d8c8?vop=1&amp;pid=12f49e0f3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（2）停止加热并撤去气缸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的绝热装置，将阀门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打开，足够长时间后，求左侧活塞到气缸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部的距离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2_1#c73b5d8c8?vop=1&amp;pid=12f49e0f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3_1#c73b5d8c8?vop=1&amp;vop=1&amp;pid=12f49e0f3&amp;color=0,0,0&amp;vtp=1&amp;bbb=1"/>
              <p:cNvSpPr/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𝟏𝟓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23_1#c73b5d8c8?vop=1&amp;vop=1&amp;pid=12f49e0f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4_1#c73b5d8c8?vop=1&amp;vop=1&amp;pid=12f49e0f3&amp;color=0,0,0&amp;vtp=1&amp;bbb=1&amp;hb=1"/>
              <p:cNvSpPr/>
              <p:nvPr/>
            </p:nvSpPr>
            <p:spPr>
              <a:xfrm>
                <a:off x="722376" y="2291403"/>
                <a:ext cx="10753344" cy="23270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足够长时间后气体的温度与外界相等，则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,左侧活塞到气缸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底部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的距离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,则气体的总体积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以两活塞整体为研究对象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,根据受力平衡得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24_1#c73b5d8c8?vop=1&amp;vop=1&amp;pid=12f49e0f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2327021"/>
              </a:xfrm>
              <a:prstGeom prst="rect">
                <a:avLst/>
              </a:prstGeom>
              <a:blipFill rotWithShape="1">
                <a:blip r:embed="rId3"/>
                <a:stretch>
                  <a:fillRect l="-4" t="-14" r="-366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5_1#0fcd966fa?vop=1&amp;pid=12f49e0f3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（3）接第（2）问之后将阀门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关闭，用打气筒（图中未画出）向气缸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中缓慢充入压强为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环境温度下的理想气体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，使活塞回到初始状态时的位置，求充入的理想气体体积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5_1#0fcd966fa?vop=1&amp;pid=12f49e0f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41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6_1#0fcd966fa?vop=1&amp;vop=1&amp;pid=12f49e0f3&amp;color=0,0,0&amp;vtp=1&amp;bbb=1"/>
              <p:cNvSpPr/>
              <p:nvPr/>
            </p:nvSpPr>
            <p:spPr>
              <a:xfrm>
                <a:off x="722376" y="1880812"/>
                <a:ext cx="10753344" cy="4013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𝟓𝟎𝟎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26_1#0fcd966fa?vop=1&amp;vop=1&amp;pid=12f49e0f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132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37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7_1#0fcd966fa?vop=1&amp;vop=1&amp;pid=12f49e0f3&amp;color=0,0,0&amp;vtp=1&amp;bbb=1"/>
              <p:cNvSpPr/>
              <p:nvPr/>
            </p:nvSpPr>
            <p:spPr>
              <a:xfrm>
                <a:off x="722376" y="2283592"/>
                <a:ext cx="10753344" cy="32304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当活塞回到原来的位置时,对右侧气体,由玻意耳定律有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以两活塞整体为研究对象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,根据受力平衡得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对左侧气体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27_1#0fcd966fa?vop=1&amp;vop=1&amp;pid=12f49e0f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3592"/>
                <a:ext cx="10753344" cy="3230436"/>
              </a:xfrm>
              <a:prstGeom prst="rect">
                <a:avLst/>
              </a:prstGeom>
              <a:blipFill rotWithShape="1">
                <a:blip r:embed="rId3"/>
                <a:stretch>
                  <a:fillRect l="-4" t="-4" b="-14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748b0090.fixed?pid=2b88f5d58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4748b0090.fixed?pid=2b88f5d5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专题3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双气缸问题</a:t>
            </a:r>
            <a:endParaRPr lang="en-US" altLang="zh-CN" sz="4400" dirty="0"/>
          </a:p>
        </p:txBody>
      </p:sp>
      <p:pic>
        <p:nvPicPr>
          <p:cNvPr id="4" name="C_3#4748b0090.fixed?pid=2b88f5d5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4748b0090.fixed?pid=2b88f5d58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03932ecc1?vop=1&amp;pid=4748b0090&amp;color=0,0,0&amp;vtp=1&amp;bt=1&amp;bbb=1&amp;hb=1"/>
              <p:cNvSpPr/>
              <p:nvPr/>
            </p:nvSpPr>
            <p:spPr>
              <a:xfrm>
                <a:off x="722376" y="972000"/>
                <a:ext cx="10753344" cy="2684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[河北石家庄正中实验中学2024高二下月考]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如图所示，两个水平放置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、内径不同的导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热圆柱形金属气缸通过细管相连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，一定质量的气体被封闭在两个活塞之间，两个活塞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属细杆相连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，活塞与气缸之间无摩擦.初始状态两活塞都静止不动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，此时活塞到各自气缸底部的距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，缸内气体温度为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，外界大气压强为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.已知左、右气缸内径之比为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，中间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细管体积忽略不计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，现缓慢对气缸加热，使得缸内气体温度逐渐升高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，下面说法正确的是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_1#03932ecc1?vop=1&amp;pid=4748b009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84653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1175" b="-16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03932ecc1.bracket?vop=1&amp;pid=4748b0090&amp;color=0,0,0&amp;vpa=1&amp;vtp=1&amp;bbb=1"/>
          <p:cNvSpPr/>
          <p:nvPr/>
        </p:nvSpPr>
        <p:spPr>
          <a:xfrm>
            <a:off x="960501" y="3251650"/>
            <a:ext cx="55721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CD</a:t>
            </a:r>
            <a:endParaRPr lang="en-US" altLang="zh-CN" sz="2000" dirty="0"/>
          </a:p>
        </p:txBody>
      </p:sp>
      <p:pic>
        <p:nvPicPr>
          <p:cNvPr id="4" name="QC_4_BD.1_2#03932ecc1?vop=1&amp;pid=4748b009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640" y="3786701"/>
            <a:ext cx="1947672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03932ecc1.choices?vop=1&amp;pid=4748b0090&amp;color=0,0,0&amp;vtp=1&amp;bbb=1"/>
              <p:cNvSpPr/>
              <p:nvPr/>
            </p:nvSpPr>
            <p:spPr>
              <a:xfrm>
                <a:off x="722376" y="4917001"/>
                <a:ext cx="10753344" cy="8477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.初始状态连接两活塞的金属杆受到拉力作用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.温度升高到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时内部气压大小为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.温度升高到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时内部气压大小为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.温度升高到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时内部气压大小为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1_3#03932ecc1.choices?vop=1&amp;pid=4748b009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917001"/>
                <a:ext cx="10753344" cy="847725"/>
              </a:xfrm>
              <a:prstGeom prst="rect">
                <a:avLst/>
              </a:prstGeom>
              <a:blipFill rotWithShape="1">
                <a:blip r:embed="rId3"/>
                <a:stretch>
                  <a:fillRect l="-4" t="-23" b="-63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03932ecc1?vop=1&amp;vop=1&amp;pid=4748b0090&amp;color=0,0,0&amp;vtp=1&amp;bt=1&amp;bbb=1&amp;hb=1"/>
              <p:cNvSpPr/>
              <p:nvPr/>
            </p:nvSpPr>
            <p:spPr>
              <a:xfrm>
                <a:off x="722376" y="972000"/>
                <a:ext cx="10753344" cy="3530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左、右气缸直径之比为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,则横截面积之比为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,初始状态缸内气体压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,金属杆上的拉力为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,因此初始状态连接两活塞的金属杆既不受拉力,也不受压力,A错误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；升温过程中封闭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气体发生等压膨胀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,直至活塞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右移至缸底,设活塞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移动距离为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,此时对应的温度为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—吕萨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300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,所以当温度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时,内部气体压强等于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正确；当温度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时,活塞已无法移动,被密封气体的体积保持不变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,由查理定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_1#03932ecc1?vop=1&amp;vop=1&amp;pid=4748b009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530600"/>
              </a:xfrm>
              <a:prstGeom prst="rect">
                <a:avLst/>
              </a:prstGeom>
              <a:blipFill rotWithShape="1">
                <a:blip r:embed="rId1"/>
                <a:stretch>
                  <a:fillRect l="-4" t="-13" r="-2392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149efade3?vop=1&amp;pid=4748b0090&amp;color=0,0,0&amp;vtp=1&amp;bt=1&amp;bbb=1&amp;hb=1"/>
              <p:cNvSpPr/>
              <p:nvPr/>
            </p:nvSpPr>
            <p:spPr>
              <a:xfrm>
                <a:off x="722376" y="972000"/>
                <a:ext cx="10753344" cy="2671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[山东泰安2024高二下期末]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某些鱼类通过调节体内鱼鳔的体积实现浮沉，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鱼鳔结构可简化为通过阀门相连的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两个密闭气室，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室壁厚，可认为体积恒定，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室壁薄，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体积可变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；两室内气体视为理想气体，可通过阀门进行交换.质量为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的鱼静止在水面下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室内气体体积为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；设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室内气体压强与鱼体外压强相等，鱼体积的变化与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室气体体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积的变化相等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，鱼的质量不变，鱼鳔内气体温度不变，水的密度为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4_1#149efade3?vop=1&amp;pid=4748b009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71953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1175" b="-16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149efade3.bracket?vop=1&amp;pid=4748b0090&amp;color=0,0,0&amp;vpa=2&amp;vtp=1&amp;bbb=1"/>
          <p:cNvSpPr/>
          <p:nvPr/>
        </p:nvSpPr>
        <p:spPr>
          <a:xfrm>
            <a:off x="3788728" y="3238950"/>
            <a:ext cx="7191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ABC</a:t>
            </a:r>
            <a:endParaRPr lang="en-US" altLang="zh-CN" sz="2000" dirty="0"/>
          </a:p>
        </p:txBody>
      </p:sp>
      <p:pic>
        <p:nvPicPr>
          <p:cNvPr id="4" name="QC_4_BD.4_2#149efade3?htil=1&amp;vop=1&amp;pid=4748b009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72910" y="3780477"/>
            <a:ext cx="2167128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149efade3.choices?htil=1&amp;vop=1&amp;pid=4748b0090&amp;color=0,0,0&amp;vtp=1&amp;bbb=1&amp;hb=1"/>
              <p:cNvSpPr/>
              <p:nvPr/>
            </p:nvSpPr>
            <p:spPr>
              <a:xfrm>
                <a:off x="722376" y="3653477"/>
                <a:ext cx="8449056" cy="237826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A.开始时鱼静止在水面下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处，此时鱼所受的浮力等于自身的重力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.鱼通过增加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室体积获得大小为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的加速度，需从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室充入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室的气体质量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𝑀𝑚𝑎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.鱼静止于水面下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处时，其受到的压强为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.鱼静止于水面下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处时，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室内气体质量为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𝑔𝐻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4_3#149efade3.choices?htil=1&amp;vop=1&amp;pid=4748b009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53477"/>
                <a:ext cx="8449056" cy="2378266"/>
              </a:xfrm>
              <a:prstGeom prst="rect">
                <a:avLst/>
              </a:prstGeom>
              <a:blipFill rotWithShape="1">
                <a:blip r:embed="rId3"/>
                <a:stretch>
                  <a:fillRect l="-5" t="-14" r="2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6_1#149efade3?vop=1&amp;vop=1&amp;pid=4748b0090&amp;color=0,0,0&amp;mp=1&amp;vtp=1&amp;bt=1&amp;bbb=1"/>
          <p:cNvSpPr/>
          <p:nvPr/>
        </p:nvSpPr>
        <p:spPr>
          <a:xfrm>
            <a:off x="722376" y="972000"/>
            <a:ext cx="10753344" cy="3418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9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【思路导引】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EX.6_2#149efade3?vop=1&amp;vop=1&amp;pid=4748b0090&amp;color=0,0,0&amp;vtp=1&amp;bbb=1"/>
              <p:cNvSpPr/>
              <p:nvPr/>
            </p:nvSpPr>
            <p:spPr>
              <a:xfrm>
                <a:off x="722376" y="1369256"/>
                <a:ext cx="10753344" cy="3418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室充入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室的气体质量的过程如图所示：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EX.6_2#149efade3?vop=1&amp;vop=1&amp;pid=4748b009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9256"/>
                <a:ext cx="10753344" cy="341884"/>
              </a:xfrm>
              <a:prstGeom prst="rect">
                <a:avLst/>
              </a:prstGeom>
              <a:blipFill rotWithShape="1">
                <a:blip r:embed="rId1"/>
                <a:stretch>
                  <a:fillRect l="-4" t="-57" b="-76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EX.6_3#149efade3?vop=1&amp;vop=1&amp;pid=4748b009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17520" y="1842966"/>
            <a:ext cx="6163056" cy="198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6_4#149efade3?vop=1&amp;vop=1&amp;pid=4748b0090&amp;color=0,0,0&amp;vtp=1&amp;bbb=1"/>
              <p:cNvSpPr/>
              <p:nvPr/>
            </p:nvSpPr>
            <p:spPr>
              <a:xfrm>
                <a:off x="722376" y="3963866"/>
                <a:ext cx="10753344" cy="3418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求鱼静止于水面下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处时,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室内气体质量的变化过程如图所示：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EX.6_4#149efade3?vop=1&amp;vop=1&amp;pid=4748b009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963866"/>
                <a:ext cx="10753344" cy="341884"/>
              </a:xfrm>
              <a:prstGeom prst="rect">
                <a:avLst/>
              </a:prstGeom>
              <a:blipFill rotWithShape="1">
                <a:blip r:embed="rId3"/>
                <a:stretch>
                  <a:fillRect l="-4" t="-57" b="-76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4_EX.6_5#149efade3?vop=1&amp;vop=1&amp;pid=4748b009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0632" y="4433385"/>
            <a:ext cx="6656832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7_1#149efade3?vop=1&amp;vop=1&amp;pid=4748b0090&amp;color=0,0,0&amp;vtp=1&amp;bt=1&amp;bbb=1&amp;hb=1"/>
              <p:cNvSpPr/>
              <p:nvPr/>
            </p:nvSpPr>
            <p:spPr>
              <a:xfrm>
                <a:off x="722376" y="972000"/>
                <a:ext cx="10753344" cy="3644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鱼静止在水面下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处,设鱼的体积为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,受力平衡,则此时鱼所受的浮力等于自身的重力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,A正确；设当鱼获得大小为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的加速度时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室体积增加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,根据牛顿第二定律可得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室内的气体密度为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气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气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气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𝑀𝑚𝑎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𝑉𝑔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,B正确；由题知,开始时鱼静止在水面下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室内气体体积为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,且此时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𝑔𝐻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,鱼静止于水面下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处时,因为浮力不变,所以此时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室的体积仍为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,由于鱼鳔内气体温度不变,根据玻意耳定律有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𝑔𝐻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室内气体质量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气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𝑔𝐻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7_1#149efade3?vop=1&amp;vop=1&amp;pid=4748b009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44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1004" b="-3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8_1#ca31b5038?vop=1&amp;pid=4748b0090&amp;color=0,0,0&amp;vtp=1&amp;bt=1&amp;bbb=1&amp;hb=1"/>
              <p:cNvSpPr/>
              <p:nvPr/>
            </p:nvSpPr>
            <p:spPr>
              <a:xfrm>
                <a:off x="722376" y="972000"/>
                <a:ext cx="10753344" cy="2671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[山东烟台莱州一中2025高二下月考]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，竖直放置的导热良好的气缸由横截面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积不同的上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、下两部分组成，上半部分的横截面积为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，下半部分的横截面积为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，上半部分的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气缸内有一个质量为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，下半部分的气缸内有一个质量为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，两个活塞之间用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一根长为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的轻质细杆连接，两个活塞之间封闭了一定质量的理想气体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，两活塞可在气缸内无摩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擦滑动而不漏气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.初始时，两活塞均处于静止状态，缸内封闭气体温度为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，两活塞到气缸粗细部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分交接处的距离均为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，环境大气压强为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8_1#ca31b5038?vop=1&amp;pid=4748b009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71953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1175" b="-16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9_1#ca31b5038.bracket?vop=1&amp;pid=4748b0090&amp;color=0,0,0&amp;vpa=3&amp;vtp=1&amp;bbb=1"/>
          <p:cNvSpPr/>
          <p:nvPr/>
        </p:nvSpPr>
        <p:spPr>
          <a:xfrm>
            <a:off x="10148253" y="3238950"/>
            <a:ext cx="5588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p:pic>
        <p:nvPicPr>
          <p:cNvPr id="4" name="QC_4_BD.8_2#ca31b5038?htil=2&amp;vop=1&amp;pid=4748b009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45203" y="3780477"/>
            <a:ext cx="905256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8_3#ca31b5038.choices?htil=2&amp;vop=1&amp;pid=4748b0090&amp;color=0,0,0&amp;vtp=1&amp;bbb=1"/>
              <p:cNvSpPr/>
              <p:nvPr/>
            </p:nvSpPr>
            <p:spPr>
              <a:xfrm>
                <a:off x="722376" y="3653477"/>
                <a:ext cx="9720072" cy="201015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A.初始时，气缸内封闭气体的压强为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.初始时，细杆对活塞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的作用力大小为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.若气缸内密封气体温度缓慢降低到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，则两活塞向下移动的距离为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.若气缸内密封气体温度缓慢升高到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，则缸内气体对外做功为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𝑚𝑔𝐿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8_3#ca31b5038.choices?htil=2&amp;vop=1&amp;pid=4748b009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53477"/>
                <a:ext cx="9720072" cy="2010156"/>
              </a:xfrm>
              <a:prstGeom prst="rect">
                <a:avLst/>
              </a:prstGeom>
              <a:blipFill rotWithShape="1">
                <a:blip r:embed="rId3"/>
                <a:stretch>
                  <a:fillRect l="-4" t="-16" r="5" b="-23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0_1#ca31b5038?vop=1&amp;vop=1&amp;pid=4748b0090&amp;color=0,0,0&amp;vtp=1&amp;bt=1&amp;bbb=1&amp;hb=1"/>
              <p:cNvSpPr/>
              <p:nvPr/>
            </p:nvSpPr>
            <p:spPr>
              <a:xfrm>
                <a:off x="722376" y="972000"/>
                <a:ext cx="10753344" cy="329279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设初始时缸内气体的压强为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,则两活塞受力平衡,有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,A错误；对活塞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受力分析,有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；若气缸内密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封气体温度缓慢降低到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,气体发生等压变化,有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,设两活塞向下移动的距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；若气缸内密封气体温度缓慢升高到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,气体发生等压变化,有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,缸内气体等压膨胀对外做功为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𝑚𝑔𝐿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0_1#ca31b5038?vop=1&amp;vop=1&amp;pid=4748b009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92793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14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4758</Words>
  <Application>WPS 演示</Application>
  <PresentationFormat>宽屏</PresentationFormat>
  <Paragraphs>141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2025-10-23T03:52:00Z</dcterms:created>
  <dcterms:modified xsi:type="dcterms:W3CDTF">2025-10-27T01:06:41Z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3D94EC79D4884108BE0737C7EBE28AB0_12</vt:lpwstr>
  </property>
  <property fmtid="{D5CDD505-2E9C-101B-9397-08002B2CF9AE}" pid="3" name="KSOProductBuildVer">
    <vt:lpwstr>2052-12.1.0.23125</vt:lpwstr>
  </property>
</Properties>
</file>